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84" r:id="rId11"/>
    <p:sldId id="266" r:id="rId12"/>
    <p:sldId id="267" r:id="rId13"/>
    <p:sldId id="268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83" r:id="rId28"/>
    <p:sldId id="28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0646A-6365-8DCD-AA3D-F5FD3DB7A247}" v="1288" dt="2025-06-22T07:04:44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0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6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9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6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КВАЛІФІКАЦІЙНА РОБОТА</a:t>
            </a:r>
            <a:endParaRPr lang="ru-RU"/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  <a:r>
              <a:rPr lang="en-US" dirty="0" err="1">
                <a:latin typeface="Times New Roman"/>
                <a:cs typeface="Times New Roman"/>
              </a:rPr>
              <a:t>Веб-застосунок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підтримки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роботи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магазину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вбудованої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техніки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sz="1800" err="1">
                <a:latin typeface="Times New Roman"/>
                <a:cs typeface="Times New Roman"/>
              </a:rPr>
              <a:t>Виконав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ст</a:t>
            </a:r>
            <a:r>
              <a:rPr lang="en-US" sz="1800" dirty="0">
                <a:latin typeface="Times New Roman"/>
                <a:cs typeface="Times New Roman"/>
              </a:rPr>
              <a:t>. ПЗПІпз-23-1 </a:t>
            </a:r>
            <a:r>
              <a:rPr lang="en-US" sz="1800" err="1">
                <a:latin typeface="Times New Roman"/>
                <a:cs typeface="Times New Roman"/>
              </a:rPr>
              <a:t>Рожков</a:t>
            </a:r>
            <a:r>
              <a:rPr lang="en-US" sz="1800" dirty="0">
                <a:latin typeface="Times New Roman"/>
                <a:cs typeface="Times New Roman"/>
              </a:rPr>
              <a:t> Л.В.</a:t>
            </a:r>
          </a:p>
          <a:p>
            <a:r>
              <a:rPr lang="en-US" sz="1800" err="1">
                <a:latin typeface="Times New Roman"/>
                <a:cs typeface="Times New Roman"/>
              </a:rPr>
              <a:t>Керівник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ст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err="1">
                <a:latin typeface="Times New Roman"/>
                <a:cs typeface="Times New Roman"/>
              </a:rPr>
              <a:t>викл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r>
              <a:rPr lang="en-US" sz="1800" err="1">
                <a:latin typeface="Times New Roman"/>
                <a:cs typeface="Times New Roman"/>
              </a:rPr>
              <a:t>каф</a:t>
            </a:r>
            <a:r>
              <a:rPr lang="en-US" sz="1800" dirty="0">
                <a:latin typeface="Times New Roman"/>
                <a:cs typeface="Times New Roman"/>
              </a:rPr>
              <a:t>. ПІ </a:t>
            </a:r>
            <a:r>
              <a:rPr lang="en-US" sz="1800" err="1">
                <a:latin typeface="Times New Roman"/>
                <a:cs typeface="Times New Roman"/>
              </a:rPr>
              <a:t>Широкопетлєва</a:t>
            </a:r>
            <a:r>
              <a:rPr lang="en-US" sz="1800" dirty="0">
                <a:latin typeface="Times New Roman"/>
                <a:cs typeface="Times New Roman"/>
              </a:rPr>
              <a:t> М.С.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F9A98-3128-7713-D250-5D00BB03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E56FA-9FEC-7FE1-C419-F9863964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02EEED-541D-107B-5014-29A838B21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BE21B-3EEF-6CD7-18E9-30B07D667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5BDCBD-50D9-5D4E-FDE5-D66496CF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2E853-74BE-90D4-40D9-DAB5B1DD71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  </a:t>
            </a:r>
            <a:endParaRPr lang="en-US" sz="1400" dirty="0" err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 err="1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7F8AC-CD9A-1540-9E2C-2F3086FA3392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ВИКОРИСТАНІ ТЕХНОЛОГІЇ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Графика, Шрифт, графический дизайн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4EB50-A1A0-370B-4EDD-8A7A16B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51" y="4300780"/>
            <a:ext cx="2027695" cy="201478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42A0FB-A6D0-7A4E-6066-9C1E7745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347" y="4297550"/>
            <a:ext cx="1536917" cy="1640239"/>
          </a:xfrm>
          <a:prstGeom prst="rect">
            <a:avLst/>
          </a:prstGeom>
        </p:spPr>
      </p:pic>
      <p:pic>
        <p:nvPicPr>
          <p:cNvPr id="7" name="Рисунок 6" descr="Изображение выглядит как Графика, Шрифт, текст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431D3F-7448-5A90-77AD-B3417B2B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711" y="2770322"/>
            <a:ext cx="1782306" cy="1924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04F0C9-C70C-D515-6CD4-F71C4EC8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33" y="2457127"/>
            <a:ext cx="1976035" cy="191145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имвол, снимок экрана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4CE8B9-3F27-E86B-7B4B-E283AC3C4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083" y="180814"/>
            <a:ext cx="1924374" cy="19372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761715-56CA-573D-3EF2-9B0DDA4F8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02" y="2063211"/>
            <a:ext cx="1808137" cy="185979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31F808-D176-65D0-3593-9EFCCC924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9016" y="277677"/>
            <a:ext cx="1627322" cy="174355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графический дизайн, Красочность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6B8307-19FE-FC66-A5A1-662ABE0AC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431" y="416517"/>
            <a:ext cx="1950204" cy="18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A643F-6694-5B94-1F89-7264103A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869766-B02A-CF61-B545-E487E892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18D4E4-EFDA-1654-5877-9BFD4CAB4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55E7-AEF4-2AAC-AC22-53742CC14E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530CD25-9A63-AF0E-2D93-29715A3C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1AC5F-B893-28F9-A8A9-018132BDE1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  </a:t>
            </a:r>
            <a:r>
              <a:rPr lang="en-US" sz="2400" dirty="0">
                <a:latin typeface="Times New Roman"/>
                <a:cs typeface="Times New Roman"/>
              </a:rPr>
              <a:t>1. </a:t>
            </a:r>
            <a:r>
              <a:rPr lang="en-US" sz="2400" dirty="0" err="1">
                <a:latin typeface="Times New Roman"/>
                <a:cs typeface="Times New Roman"/>
              </a:rPr>
              <a:t>Модальне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вікно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для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реєстрації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користувачів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&lt;div id="</a:t>
            </a:r>
            <a:r>
              <a:rPr lang="en-US" sz="1400" b="1" dirty="0" err="1">
                <a:latin typeface="Times New Roman"/>
                <a:cs typeface="Courier New"/>
              </a:rPr>
              <a:t>registrationModal</a:t>
            </a:r>
            <a:r>
              <a:rPr lang="en-US" sz="1400" b="1" dirty="0">
                <a:latin typeface="Times New Roman"/>
                <a:cs typeface="Courier New"/>
              </a:rPr>
              <a:t>" class="modal"&gt;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&lt;div class="modal-content"&gt;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&lt;span class="close" id="</a:t>
            </a:r>
            <a:r>
              <a:rPr lang="en-US" sz="1400" b="1" dirty="0" err="1">
                <a:latin typeface="Times New Roman"/>
                <a:cs typeface="Courier New"/>
              </a:rPr>
              <a:t>closeModal</a:t>
            </a:r>
            <a:r>
              <a:rPr lang="en-US" sz="1400" b="1" dirty="0">
                <a:latin typeface="Times New Roman"/>
                <a:cs typeface="Courier New"/>
              </a:rPr>
              <a:t>"&gt;&amp;times;&lt;/span&gt;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&lt;h2&gt;</a:t>
            </a:r>
            <a:r>
              <a:rPr lang="en-US" sz="1400" b="1" dirty="0" err="1">
                <a:latin typeface="Times New Roman"/>
                <a:cs typeface="Courier New"/>
              </a:rPr>
              <a:t>Реєстрація</a:t>
            </a:r>
            <a:r>
              <a:rPr lang="en-US" sz="1400" b="1" dirty="0">
                <a:latin typeface="Times New Roman"/>
                <a:cs typeface="Courier New"/>
              </a:rPr>
              <a:t>&lt;/h2&gt;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&lt;form id="</a:t>
            </a:r>
            <a:r>
              <a:rPr lang="en-US" sz="1400" b="1" dirty="0" err="1">
                <a:latin typeface="Times New Roman"/>
                <a:cs typeface="Courier New"/>
              </a:rPr>
              <a:t>registrationForm</a:t>
            </a:r>
            <a:r>
              <a:rPr lang="en-US" sz="1400" b="1" dirty="0">
                <a:latin typeface="Times New Roman"/>
                <a:cs typeface="Courier New"/>
              </a:rPr>
              <a:t>"&gt;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     &lt;input type="text" id="</a:t>
            </a:r>
            <a:r>
              <a:rPr lang="en-US" sz="1400" b="1" dirty="0" err="1">
                <a:latin typeface="Times New Roman"/>
                <a:cs typeface="Courier New"/>
              </a:rPr>
              <a:t>regName</a:t>
            </a:r>
            <a:r>
              <a:rPr lang="en-US" sz="1400" b="1" dirty="0">
                <a:latin typeface="Times New Roman"/>
                <a:cs typeface="Courier New"/>
              </a:rPr>
              <a:t>" placeholder="</a:t>
            </a:r>
            <a:r>
              <a:rPr lang="en-US" sz="1400" b="1" dirty="0" err="1">
                <a:latin typeface="Times New Roman"/>
                <a:cs typeface="Courier New"/>
              </a:rPr>
              <a:t>Ваше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ім'я</a:t>
            </a:r>
            <a:r>
              <a:rPr lang="en-US" sz="1400" b="1" dirty="0">
                <a:latin typeface="Times New Roman"/>
                <a:cs typeface="Courier New"/>
              </a:rPr>
              <a:t>" required&gt;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     &lt;input type="email" id="</a:t>
            </a:r>
            <a:r>
              <a:rPr lang="en-US" sz="1400" b="1" dirty="0" err="1">
                <a:latin typeface="Times New Roman"/>
                <a:cs typeface="Courier New"/>
              </a:rPr>
              <a:t>regEmail</a:t>
            </a:r>
            <a:r>
              <a:rPr lang="en-US" sz="1400" b="1" dirty="0">
                <a:latin typeface="Times New Roman"/>
                <a:cs typeface="Courier New"/>
              </a:rPr>
              <a:t>" placeholder="</a:t>
            </a:r>
            <a:r>
              <a:rPr lang="en-US" sz="1400" b="1" dirty="0" err="1">
                <a:latin typeface="Times New Roman"/>
                <a:cs typeface="Courier New"/>
              </a:rPr>
              <a:t>Ваш</a:t>
            </a:r>
            <a:r>
              <a:rPr lang="en-US" sz="1400" b="1" dirty="0">
                <a:latin typeface="Times New Roman"/>
                <a:cs typeface="Courier New"/>
              </a:rPr>
              <a:t> email" required&gt;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     &lt;input type="password" id="</a:t>
            </a:r>
            <a:r>
              <a:rPr lang="en-US" sz="1400" b="1" dirty="0" err="1">
                <a:latin typeface="Times New Roman"/>
                <a:cs typeface="Courier New"/>
              </a:rPr>
              <a:t>regPassword</a:t>
            </a:r>
            <a:r>
              <a:rPr lang="en-US" sz="1400" b="1" dirty="0">
                <a:latin typeface="Times New Roman"/>
                <a:cs typeface="Courier New"/>
              </a:rPr>
              <a:t>" placeholder="</a:t>
            </a:r>
            <a:r>
              <a:rPr lang="en-US" sz="1400" b="1" dirty="0" err="1">
                <a:latin typeface="Times New Roman"/>
                <a:cs typeface="Courier New"/>
              </a:rPr>
              <a:t>Пароль</a:t>
            </a:r>
            <a:r>
              <a:rPr lang="en-US" sz="1400" b="1" dirty="0">
                <a:latin typeface="Times New Roman"/>
                <a:cs typeface="Courier New"/>
              </a:rPr>
              <a:t>" required&gt;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     &lt;button type="submit"&gt;</a:t>
            </a:r>
            <a:r>
              <a:rPr lang="en-US" sz="1400" b="1" dirty="0" err="1">
                <a:latin typeface="Times New Roman"/>
                <a:cs typeface="Courier New"/>
              </a:rPr>
              <a:t>Зареєструватися</a:t>
            </a:r>
            <a:r>
              <a:rPr lang="en-US" sz="1400" b="1" dirty="0">
                <a:latin typeface="Times New Roman"/>
                <a:cs typeface="Courier New"/>
              </a:rPr>
              <a:t>&lt;/button&gt;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&lt;/form&gt;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&lt;/div&gt;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&lt;/div&gt;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200" dirty="0">
                <a:latin typeface="Times New Roman"/>
                <a:cs typeface="Times New Roman"/>
              </a:rPr>
              <a:t>2. </a:t>
            </a:r>
            <a:r>
              <a:rPr lang="en-US" sz="2200" dirty="0" err="1">
                <a:latin typeface="Times New Roman"/>
                <a:cs typeface="Times New Roman"/>
              </a:rPr>
              <a:t>Код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для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відкриття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та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закриття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модального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err="1">
                <a:latin typeface="Times New Roman"/>
                <a:cs typeface="Times New Roman"/>
              </a:rPr>
              <a:t>вікна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// </a:t>
            </a:r>
            <a:r>
              <a:rPr lang="en-US" sz="1400" b="1" dirty="0" err="1">
                <a:latin typeface="Times New Roman"/>
                <a:cs typeface="Courier New"/>
              </a:rPr>
              <a:t>Відкриття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модального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вікна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для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реєстрації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dirty="0" err="1">
                <a:latin typeface="Times New Roman"/>
                <a:cs typeface="Courier New"/>
              </a:rPr>
              <a:t>registerBtn</a:t>
            </a:r>
            <a:r>
              <a:rPr lang="en-US" sz="1400" b="1" dirty="0">
                <a:latin typeface="Times New Roman"/>
                <a:cs typeface="Courier New"/>
              </a:rPr>
              <a:t>').onclick = function() {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</a:t>
            </a:r>
            <a:r>
              <a:rPr lang="en-US" sz="1400" b="1" dirty="0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dirty="0" err="1">
                <a:latin typeface="Times New Roman"/>
                <a:cs typeface="Courier New"/>
              </a:rPr>
              <a:t>registrationModal</a:t>
            </a:r>
            <a:r>
              <a:rPr lang="en-US" sz="1400" b="1" dirty="0">
                <a:latin typeface="Times New Roman"/>
                <a:cs typeface="Courier New"/>
              </a:rPr>
              <a:t>').</a:t>
            </a:r>
            <a:r>
              <a:rPr lang="en-US" sz="1400" b="1" dirty="0" err="1">
                <a:latin typeface="Times New Roman"/>
                <a:cs typeface="Courier New"/>
              </a:rPr>
              <a:t>style.display</a:t>
            </a:r>
            <a:r>
              <a:rPr lang="en-US" sz="1400" b="1" dirty="0">
                <a:latin typeface="Times New Roman"/>
                <a:cs typeface="Courier New"/>
              </a:rPr>
              <a:t> = "block";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};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// </a:t>
            </a:r>
            <a:r>
              <a:rPr lang="en-US" sz="1400" b="1" dirty="0" err="1">
                <a:latin typeface="Times New Roman"/>
                <a:cs typeface="Courier New"/>
              </a:rPr>
              <a:t>Закриття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модального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вікна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dirty="0" err="1">
                <a:latin typeface="Times New Roman"/>
                <a:cs typeface="Courier New"/>
              </a:rPr>
              <a:t>реєстрації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dirty="0" err="1">
                <a:latin typeface="Times New Roman"/>
                <a:cs typeface="Courier New"/>
              </a:rPr>
              <a:t>closeModal</a:t>
            </a:r>
            <a:r>
              <a:rPr lang="en-US" sz="1400" b="1" dirty="0">
                <a:latin typeface="Times New Roman"/>
                <a:cs typeface="Courier New"/>
              </a:rPr>
              <a:t>').onclick = function() {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</a:t>
            </a:r>
            <a:r>
              <a:rPr lang="en-US" sz="1400" b="1" dirty="0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dirty="0" err="1">
                <a:latin typeface="Times New Roman"/>
                <a:cs typeface="Courier New"/>
              </a:rPr>
              <a:t>registrationModal</a:t>
            </a:r>
            <a:r>
              <a:rPr lang="en-US" sz="1400" b="1" dirty="0">
                <a:latin typeface="Times New Roman"/>
                <a:cs typeface="Courier New"/>
              </a:rPr>
              <a:t>').</a:t>
            </a:r>
            <a:r>
              <a:rPr lang="en-US" sz="1400" b="1" dirty="0" err="1">
                <a:latin typeface="Times New Roman"/>
                <a:cs typeface="Courier New"/>
              </a:rPr>
              <a:t>style.display</a:t>
            </a:r>
            <a:r>
              <a:rPr lang="en-US" sz="1400" b="1" dirty="0">
                <a:latin typeface="Times New Roman"/>
                <a:cs typeface="Courier New"/>
              </a:rPr>
              <a:t> = "none";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};</a:t>
            </a:r>
            <a:endParaRPr lang="en-US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FE7D2-7CA3-7844-023D-401D477717D0}"/>
              </a:ext>
            </a:extLst>
          </p:cNvPr>
          <p:cNvSpPr txBox="1"/>
          <p:nvPr/>
        </p:nvSpPr>
        <p:spPr>
          <a:xfrm>
            <a:off x="681925" y="2451315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ФРАГМЕНТИ КОДУ СЕРВІСІВ НОТИФІКАЦІЇ</a:t>
            </a:r>
            <a:endParaRPr lang="ru-RU" dirty="0" err="1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899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17481-348E-7DCA-429E-DDB78D37D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2DF8BD-25DF-5252-7C5C-B2A267E32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62E3ED-C2BD-E7DE-E2B2-07E2589AD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A49BC-0A5D-1A1D-6FFB-997B62C7DB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686C77-347A-0089-1F5A-17896336B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20A052-1BC5-D0C1-3C8B-7B24B94916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3. </a:t>
            </a:r>
            <a:r>
              <a:rPr lang="en-US" sz="1400" err="1">
                <a:latin typeface="Times New Roman"/>
                <a:cs typeface="Times New Roman"/>
              </a:rPr>
              <a:t>Код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підписки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новини</a:t>
            </a:r>
            <a:endParaRPr lang="ru-RU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&lt;section class="newsletter"&gt;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&lt;h2&gt;</a:t>
            </a:r>
            <a:r>
              <a:rPr lang="en-US" sz="1400" b="1" err="1">
                <a:latin typeface="Times New Roman"/>
                <a:cs typeface="Courier New"/>
              </a:rPr>
              <a:t>Підпишіться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новини</a:t>
            </a:r>
            <a:r>
              <a:rPr lang="en-US" sz="1400" b="1" dirty="0">
                <a:latin typeface="Times New Roman"/>
                <a:cs typeface="Courier New"/>
              </a:rPr>
              <a:t>&lt;/h2&gt;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&lt;form id="</a:t>
            </a:r>
            <a:r>
              <a:rPr lang="en-US" sz="1400" b="1" err="1">
                <a:latin typeface="Times New Roman"/>
                <a:cs typeface="Courier New"/>
              </a:rPr>
              <a:t>newsletterForm</a:t>
            </a:r>
            <a:r>
              <a:rPr lang="en-US" sz="1400" b="1" dirty="0">
                <a:latin typeface="Times New Roman"/>
                <a:cs typeface="Courier New"/>
              </a:rPr>
              <a:t>"&gt;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&lt;input type="email" id="</a:t>
            </a:r>
            <a:r>
              <a:rPr lang="en-US" sz="1400" b="1" err="1">
                <a:latin typeface="Times New Roman"/>
                <a:cs typeface="Courier New"/>
              </a:rPr>
              <a:t>newsletterEmail</a:t>
            </a:r>
            <a:r>
              <a:rPr lang="en-US" sz="1400" b="1" dirty="0">
                <a:latin typeface="Times New Roman"/>
                <a:cs typeface="Courier New"/>
              </a:rPr>
              <a:t>" placeholder="</a:t>
            </a:r>
            <a:r>
              <a:rPr lang="en-US" sz="1400" b="1" err="1">
                <a:latin typeface="Times New Roman"/>
                <a:cs typeface="Courier New"/>
              </a:rPr>
              <a:t>Ваш</a:t>
            </a:r>
            <a:r>
              <a:rPr lang="en-US" sz="1400" b="1" dirty="0">
                <a:latin typeface="Times New Roman"/>
                <a:cs typeface="Courier New"/>
              </a:rPr>
              <a:t> email" required&gt;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     &lt;button type="submit"&gt;</a:t>
            </a:r>
            <a:r>
              <a:rPr lang="en-US" sz="1400" b="1" err="1">
                <a:latin typeface="Times New Roman"/>
                <a:cs typeface="Courier New"/>
              </a:rPr>
              <a:t>Підписатися</a:t>
            </a:r>
            <a:r>
              <a:rPr lang="en-US" sz="1400" b="1" dirty="0">
                <a:latin typeface="Times New Roman"/>
                <a:cs typeface="Courier New"/>
              </a:rPr>
              <a:t>&lt;/button&gt;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    &lt;/form&gt;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&lt;/section&gt;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4. </a:t>
            </a:r>
            <a:r>
              <a:rPr lang="en-US" sz="1400" err="1">
                <a:latin typeface="Times New Roman"/>
                <a:cs typeface="Times New Roman"/>
              </a:rPr>
              <a:t>Код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реалізації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системи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сповіщень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// </a:t>
            </a:r>
            <a:r>
              <a:rPr lang="en-US" sz="1400" b="1" err="1">
                <a:latin typeface="Times New Roman"/>
                <a:cs typeface="Courier New"/>
              </a:rPr>
              <a:t>Обробка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підписки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новини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err="1">
                <a:latin typeface="Times New Roman"/>
                <a:cs typeface="Courier New"/>
              </a:rPr>
              <a:t>newsletterForm</a:t>
            </a:r>
            <a:r>
              <a:rPr lang="en-US" sz="1400" b="1" dirty="0">
                <a:latin typeface="Times New Roman"/>
                <a:cs typeface="Courier New"/>
              </a:rPr>
              <a:t>').</a:t>
            </a:r>
            <a:r>
              <a:rPr lang="en-US" sz="1400" b="1" err="1">
                <a:latin typeface="Times New Roman"/>
                <a:cs typeface="Courier New"/>
              </a:rPr>
              <a:t>onsubmit</a:t>
            </a:r>
            <a:r>
              <a:rPr lang="en-US" sz="1400" b="1" dirty="0">
                <a:latin typeface="Times New Roman"/>
                <a:cs typeface="Courier New"/>
              </a:rPr>
              <a:t> = function(e) { </a:t>
            </a:r>
            <a:r>
              <a:rPr lang="en-US" sz="1400" b="1" err="1">
                <a:latin typeface="Times New Roman"/>
                <a:cs typeface="Courier New"/>
              </a:rPr>
              <a:t>e.preventDefault</a:t>
            </a:r>
            <a:r>
              <a:rPr lang="en-US" sz="1400" b="1" dirty="0">
                <a:latin typeface="Times New Roman"/>
                <a:cs typeface="Courier New"/>
              </a:rPr>
              <a:t>(); const email = </a:t>
            </a:r>
            <a:r>
              <a:rPr lang="en-US" sz="1400" b="1" err="1">
                <a:latin typeface="Times New Roman"/>
                <a:cs typeface="Courier New"/>
              </a:rPr>
              <a:t>document.getElementById</a:t>
            </a:r>
            <a:r>
              <a:rPr lang="en-US" sz="1400" b="1" dirty="0">
                <a:latin typeface="Times New Roman"/>
                <a:cs typeface="Courier New"/>
              </a:rPr>
              <a:t>('</a:t>
            </a:r>
            <a:r>
              <a:rPr lang="en-US" sz="1400" b="1" err="1">
                <a:latin typeface="Times New Roman"/>
                <a:cs typeface="Courier New"/>
              </a:rPr>
              <a:t>newsletterEmail</a:t>
            </a:r>
            <a:r>
              <a:rPr lang="en-US" sz="1400" b="1" dirty="0">
                <a:latin typeface="Times New Roman"/>
                <a:cs typeface="Courier New"/>
              </a:rPr>
              <a:t>').value;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// </a:t>
            </a:r>
            <a:r>
              <a:rPr lang="en-US" sz="1400" b="1" err="1">
                <a:latin typeface="Times New Roman"/>
                <a:cs typeface="Courier New"/>
              </a:rPr>
              <a:t>Логіка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для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зберігання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електронної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пошти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err="1">
                <a:latin typeface="Times New Roman"/>
                <a:cs typeface="Courier New"/>
              </a:rPr>
              <a:t>saveEmail</a:t>
            </a:r>
            <a:r>
              <a:rPr lang="en-US" sz="1400" b="1" dirty="0">
                <a:latin typeface="Times New Roman"/>
                <a:cs typeface="Courier New"/>
              </a:rPr>
              <a:t>(email);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};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Times New Roman"/>
                <a:cs typeface="Courier New"/>
              </a:rPr>
              <a:t>// </a:t>
            </a:r>
            <a:r>
              <a:rPr lang="en-US" sz="1400" b="1" err="1">
                <a:latin typeface="Times New Roman"/>
                <a:cs typeface="Courier New"/>
              </a:rPr>
              <a:t>Функція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для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збереження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електронної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пошти</a:t>
            </a:r>
            <a:r>
              <a:rPr lang="en-US" sz="1400" b="1" dirty="0">
                <a:latin typeface="Times New Roman"/>
                <a:cs typeface="Courier New"/>
              </a:rPr>
              <a:t> function </a:t>
            </a:r>
            <a:r>
              <a:rPr lang="en-US" sz="1400" b="1" err="1">
                <a:latin typeface="Times New Roman"/>
                <a:cs typeface="Courier New"/>
              </a:rPr>
              <a:t>saveEmail</a:t>
            </a:r>
            <a:r>
              <a:rPr lang="en-US" sz="1400" b="1" dirty="0">
                <a:latin typeface="Times New Roman"/>
                <a:cs typeface="Courier New"/>
              </a:rPr>
              <a:t>(email) { let subscribers = </a:t>
            </a:r>
            <a:r>
              <a:rPr lang="en-US" sz="1400" b="1" err="1">
                <a:latin typeface="Times New Roman"/>
                <a:cs typeface="Courier New"/>
              </a:rPr>
              <a:t>JSON.parse</a:t>
            </a:r>
            <a:r>
              <a:rPr lang="en-US" sz="1400" b="1" dirty="0">
                <a:latin typeface="Times New Roman"/>
                <a:cs typeface="Courier New"/>
              </a:rPr>
              <a:t>(</a:t>
            </a:r>
            <a:r>
              <a:rPr lang="en-US" sz="1400" b="1" err="1">
                <a:latin typeface="Times New Roman"/>
                <a:cs typeface="Courier New"/>
              </a:rPr>
              <a:t>localStorage.getItem</a:t>
            </a:r>
            <a:r>
              <a:rPr lang="en-US" sz="1400" b="1" dirty="0">
                <a:latin typeface="Times New Roman"/>
                <a:cs typeface="Courier New"/>
              </a:rPr>
              <a:t>("subscribers")) || []; </a:t>
            </a:r>
            <a:r>
              <a:rPr lang="en-US" sz="1400" b="1" err="1">
                <a:latin typeface="Times New Roman"/>
                <a:cs typeface="Courier New"/>
              </a:rPr>
              <a:t>subscribers.push</a:t>
            </a:r>
            <a:r>
              <a:rPr lang="en-US" sz="1400" b="1" dirty="0">
                <a:latin typeface="Times New Roman"/>
                <a:cs typeface="Courier New"/>
              </a:rPr>
              <a:t>(email); </a:t>
            </a:r>
            <a:r>
              <a:rPr lang="en-US" sz="1400" b="1" err="1">
                <a:latin typeface="Times New Roman"/>
                <a:cs typeface="Courier New"/>
              </a:rPr>
              <a:t>localStorage.setItem</a:t>
            </a:r>
            <a:r>
              <a:rPr lang="en-US" sz="1400" b="1" dirty="0">
                <a:latin typeface="Times New Roman"/>
                <a:cs typeface="Courier New"/>
              </a:rPr>
              <a:t>("subscribers", </a:t>
            </a:r>
            <a:r>
              <a:rPr lang="en-US" sz="1400" b="1" err="1">
                <a:latin typeface="Times New Roman"/>
                <a:cs typeface="Courier New"/>
              </a:rPr>
              <a:t>JSON.stringify</a:t>
            </a:r>
            <a:r>
              <a:rPr lang="en-US" sz="1400" b="1" dirty="0">
                <a:latin typeface="Times New Roman"/>
                <a:cs typeface="Courier New"/>
              </a:rPr>
              <a:t>(subscribers)); alert("</a:t>
            </a:r>
            <a:r>
              <a:rPr lang="en-US" sz="1400" b="1" err="1">
                <a:latin typeface="Times New Roman"/>
                <a:cs typeface="Courier New"/>
              </a:rPr>
              <a:t>Ви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підписалися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на</a:t>
            </a:r>
            <a:r>
              <a:rPr lang="en-US" sz="1400" b="1" dirty="0">
                <a:latin typeface="Times New Roman"/>
                <a:cs typeface="Courier New"/>
              </a:rPr>
              <a:t> </a:t>
            </a:r>
            <a:r>
              <a:rPr lang="en-US" sz="1400" b="1" err="1">
                <a:latin typeface="Times New Roman"/>
                <a:cs typeface="Courier New"/>
              </a:rPr>
              <a:t>новини</a:t>
            </a:r>
            <a:r>
              <a:rPr lang="en-US" sz="1400" b="1" dirty="0">
                <a:latin typeface="Times New Roman"/>
                <a:cs typeface="Courier New"/>
              </a:rPr>
              <a:t>!"); }</a:t>
            </a:r>
            <a:endParaRPr lang="en-US" sz="1400" dirty="0">
              <a:latin typeface="Times New Roman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4199F-0882-512F-EE35-1F0961AC3FCD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Фрагменти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коду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сервісів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нотифікації</a:t>
            </a:r>
            <a:endParaRPr lang="ru-RU" err="1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131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F5E0F-A3D1-9FBD-BAFF-52604C98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4B8301-049B-122F-013E-0F0BCF08B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5835C4-8171-6C80-B3D5-4DF0AFF72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FBFD5-2B07-A413-855B-F0F3C377B1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862FD4A-9689-DAD4-2757-5D46727C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45C3C-4E15-D520-558E-A728F22850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5</a:t>
            </a:r>
            <a:endParaRPr lang="ru-RU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5600" dirty="0">
                <a:latin typeface="Times New Roman"/>
                <a:cs typeface="Times New Roman"/>
              </a:rPr>
              <a:t>5. </a:t>
            </a:r>
            <a:r>
              <a:rPr lang="en-US" sz="5600" dirty="0" err="1">
                <a:latin typeface="Times New Roman"/>
                <a:cs typeface="Times New Roman"/>
              </a:rPr>
              <a:t>Код</a:t>
            </a:r>
            <a:r>
              <a:rPr lang="en-US" sz="5600" dirty="0">
                <a:latin typeface="Times New Roman"/>
                <a:cs typeface="Times New Roman"/>
              </a:rPr>
              <a:t> </a:t>
            </a:r>
            <a:r>
              <a:rPr lang="en-US" sz="5600" dirty="0" err="1">
                <a:latin typeface="Times New Roman"/>
                <a:cs typeface="Times New Roman"/>
              </a:rPr>
              <a:t>для</a:t>
            </a:r>
            <a:r>
              <a:rPr lang="en-US" sz="5600" dirty="0">
                <a:latin typeface="Times New Roman"/>
                <a:cs typeface="Times New Roman"/>
              </a:rPr>
              <a:t> </a:t>
            </a:r>
            <a:r>
              <a:rPr lang="en-US" sz="5600" dirty="0" err="1">
                <a:latin typeface="Times New Roman"/>
                <a:cs typeface="Times New Roman"/>
              </a:rPr>
              <a:t>розрахунку</a:t>
            </a:r>
            <a:r>
              <a:rPr lang="en-US" sz="5600" dirty="0">
                <a:latin typeface="Times New Roman"/>
                <a:cs typeface="Times New Roman"/>
              </a:rPr>
              <a:t> </a:t>
            </a:r>
            <a:r>
              <a:rPr lang="en-US" sz="5600" dirty="0" err="1">
                <a:latin typeface="Times New Roman"/>
                <a:cs typeface="Times New Roman"/>
              </a:rPr>
              <a:t>вартості</a:t>
            </a:r>
            <a:r>
              <a:rPr lang="en-US" sz="5600" dirty="0">
                <a:latin typeface="Times New Roman"/>
                <a:cs typeface="Times New Roman"/>
              </a:rPr>
              <a:t> </a:t>
            </a:r>
            <a:r>
              <a:rPr lang="en-US" sz="5600" dirty="0" err="1">
                <a:latin typeface="Times New Roman"/>
                <a:cs typeface="Times New Roman"/>
              </a:rPr>
              <a:t>доставки</a:t>
            </a:r>
            <a:endParaRPr lang="ru-RU" sz="5600" dirty="0" err="1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&lt;section class="calculator"&gt;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&lt;h2&gt;</a:t>
            </a:r>
            <a:r>
              <a:rPr lang="en-US" sz="1400" b="1" dirty="0" err="1">
                <a:latin typeface="Courier New"/>
                <a:cs typeface="Courier New"/>
              </a:rPr>
              <a:t>Калькулятор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вартості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доставки</a:t>
            </a:r>
            <a:r>
              <a:rPr lang="en-US" sz="1400" b="1" dirty="0">
                <a:latin typeface="Courier New"/>
                <a:cs typeface="Courier New"/>
              </a:rPr>
              <a:t>&lt;/h2&gt;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&lt;label for="carrier"&gt;</a:t>
            </a:r>
            <a:r>
              <a:rPr lang="en-US" sz="1400" b="1" dirty="0" err="1">
                <a:latin typeface="Courier New"/>
                <a:cs typeface="Courier New"/>
              </a:rPr>
              <a:t>Виберіть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перевізника</a:t>
            </a:r>
            <a:r>
              <a:rPr lang="en-US" sz="1400" b="1" dirty="0">
                <a:latin typeface="Courier New"/>
                <a:cs typeface="Courier New"/>
              </a:rPr>
              <a:t>:&lt;/label&gt;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&lt;select id="carrier"&gt;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&lt;option value=""&gt;</a:t>
            </a:r>
            <a:r>
              <a:rPr lang="en-US" sz="1400" b="1" dirty="0" err="1">
                <a:latin typeface="Courier New"/>
                <a:cs typeface="Courier New"/>
              </a:rPr>
              <a:t>Оберіть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перевізника</a:t>
            </a:r>
            <a:r>
              <a:rPr lang="en-US" sz="1400" b="1" dirty="0">
                <a:latin typeface="Courier New"/>
                <a:cs typeface="Courier New"/>
              </a:rPr>
              <a:t>&lt;/option&gt;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&lt;option value="nova-</a:t>
            </a:r>
            <a:r>
              <a:rPr lang="en-US" sz="1400" b="1" dirty="0" err="1">
                <a:latin typeface="Courier New"/>
                <a:cs typeface="Courier New"/>
              </a:rPr>
              <a:t>poshta</a:t>
            </a:r>
            <a:r>
              <a:rPr lang="en-US" sz="1400" b="1" dirty="0">
                <a:latin typeface="Courier New"/>
                <a:cs typeface="Courier New"/>
              </a:rPr>
              <a:t>"&gt;</a:t>
            </a:r>
            <a:r>
              <a:rPr lang="en-US" sz="1400" b="1" dirty="0" err="1">
                <a:latin typeface="Courier New"/>
                <a:cs typeface="Courier New"/>
              </a:rPr>
              <a:t>Нова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Пошта</a:t>
            </a:r>
            <a:r>
              <a:rPr lang="en-US" sz="1400" b="1" dirty="0">
                <a:latin typeface="Courier New"/>
                <a:cs typeface="Courier New"/>
              </a:rPr>
              <a:t>&lt;/option&gt;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&lt;option value="</a:t>
            </a:r>
            <a:r>
              <a:rPr lang="en-US" sz="1400" b="1" dirty="0" err="1">
                <a:latin typeface="Courier New"/>
                <a:cs typeface="Courier New"/>
              </a:rPr>
              <a:t>ukrposhta</a:t>
            </a:r>
            <a:r>
              <a:rPr lang="en-US" sz="1400" b="1" dirty="0">
                <a:latin typeface="Courier New"/>
                <a:cs typeface="Courier New"/>
              </a:rPr>
              <a:t>"&gt;</a:t>
            </a:r>
            <a:r>
              <a:rPr lang="en-US" sz="1400" b="1" dirty="0" err="1">
                <a:latin typeface="Courier New"/>
                <a:cs typeface="Courier New"/>
              </a:rPr>
              <a:t>Укрпошта</a:t>
            </a:r>
            <a:r>
              <a:rPr lang="en-US" sz="1400" b="1" dirty="0">
                <a:latin typeface="Courier New"/>
                <a:cs typeface="Courier New"/>
              </a:rPr>
              <a:t>&lt;/option&gt;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&lt;option value="</a:t>
            </a:r>
            <a:r>
              <a:rPr lang="en-US" sz="1400" b="1" dirty="0" err="1">
                <a:latin typeface="Courier New"/>
                <a:cs typeface="Courier New"/>
              </a:rPr>
              <a:t>meest</a:t>
            </a:r>
            <a:r>
              <a:rPr lang="en-US" sz="1400" b="1" dirty="0">
                <a:latin typeface="Courier New"/>
                <a:cs typeface="Courier New"/>
              </a:rPr>
              <a:t>"&gt;</a:t>
            </a:r>
            <a:r>
              <a:rPr lang="en-US" sz="1400" b="1" dirty="0" err="1">
                <a:latin typeface="Courier New"/>
                <a:cs typeface="Courier New"/>
              </a:rPr>
              <a:t>Meest</a:t>
            </a:r>
            <a:r>
              <a:rPr lang="en-US" sz="1400" b="1" dirty="0">
                <a:latin typeface="Courier New"/>
                <a:cs typeface="Courier New"/>
              </a:rPr>
              <a:t>&lt;/option&gt;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&lt;/select&gt;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</a:t>
            </a:r>
            <a:r>
              <a:rPr lang="en-US" sz="1400" b="1" dirty="0" err="1">
                <a:latin typeface="Courier New"/>
                <a:cs typeface="Courier New"/>
              </a:rPr>
              <a:t>br</a:t>
            </a:r>
            <a:r>
              <a:rPr lang="en-US" sz="1400" b="1" dirty="0">
                <a:latin typeface="Courier New"/>
                <a:cs typeface="Courier New"/>
              </a:rPr>
              <a:t>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&lt;label for="weight"&gt;</a:t>
            </a:r>
            <a:r>
              <a:rPr lang="en-US" sz="1400" b="1" dirty="0" err="1">
                <a:latin typeface="Courier New"/>
                <a:cs typeface="Courier New"/>
              </a:rPr>
              <a:t>Вага</a:t>
            </a:r>
            <a:r>
              <a:rPr lang="en-US" sz="1400" b="1" dirty="0">
                <a:latin typeface="Courier New"/>
                <a:cs typeface="Courier New"/>
              </a:rPr>
              <a:t> (</a:t>
            </a:r>
            <a:r>
              <a:rPr lang="en-US" sz="1400" b="1" dirty="0" err="1">
                <a:latin typeface="Courier New"/>
                <a:cs typeface="Courier New"/>
              </a:rPr>
              <a:t>кг</a:t>
            </a:r>
            <a:r>
              <a:rPr lang="en-US" sz="1400" b="1" dirty="0">
                <a:latin typeface="Courier New"/>
                <a:cs typeface="Courier New"/>
              </a:rPr>
              <a:t>):&lt;/label&gt;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&lt;input type="number" id="weight" placeholder="</a:t>
            </a:r>
            <a:r>
              <a:rPr lang="en-US" sz="1400" b="1" dirty="0" err="1">
                <a:latin typeface="Courier New"/>
                <a:cs typeface="Courier New"/>
              </a:rPr>
              <a:t>Вага</a:t>
            </a:r>
            <a:r>
              <a:rPr lang="en-US" sz="1400" b="1" dirty="0">
                <a:latin typeface="Courier New"/>
                <a:cs typeface="Courier New"/>
              </a:rPr>
              <a:t> (</a:t>
            </a:r>
            <a:r>
              <a:rPr lang="en-US" sz="1400" b="1" dirty="0" err="1">
                <a:latin typeface="Courier New"/>
                <a:cs typeface="Courier New"/>
              </a:rPr>
              <a:t>кг</a:t>
            </a:r>
            <a:r>
              <a:rPr lang="en-US" sz="1400" b="1" dirty="0">
                <a:latin typeface="Courier New"/>
                <a:cs typeface="Courier New"/>
              </a:rPr>
              <a:t>)" required&gt;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&lt;button onclick="</a:t>
            </a:r>
            <a:r>
              <a:rPr lang="en-US" sz="1400" b="1" dirty="0" err="1">
                <a:latin typeface="Courier New"/>
                <a:cs typeface="Courier New"/>
              </a:rPr>
              <a:t>calculateShipping</a:t>
            </a:r>
            <a:r>
              <a:rPr lang="en-US" sz="1400" b="1" dirty="0">
                <a:latin typeface="Courier New"/>
                <a:cs typeface="Courier New"/>
              </a:rPr>
              <a:t>()"&gt;</a:t>
            </a:r>
            <a:r>
              <a:rPr lang="en-US" sz="1400" b="1" dirty="0" err="1">
                <a:latin typeface="Courier New"/>
                <a:cs typeface="Courier New"/>
              </a:rPr>
              <a:t>Розрахувати</a:t>
            </a:r>
            <a:r>
              <a:rPr lang="en-US" sz="1400" b="1" dirty="0">
                <a:latin typeface="Courier New"/>
                <a:cs typeface="Courier New"/>
              </a:rPr>
              <a:t>&lt;/button&gt;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&lt;div id="shipping-cost"&gt;&lt;/div&gt;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&lt;/section&gt;</a:t>
            </a:r>
            <a:endParaRPr lang="en-US" dirty="0">
              <a:latin typeface="Courier New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&lt;script&gt;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function </a:t>
            </a:r>
            <a:r>
              <a:rPr lang="en-US" sz="1400" b="1" dirty="0" err="1">
                <a:latin typeface="Courier New"/>
                <a:cs typeface="Courier New"/>
              </a:rPr>
              <a:t>calculateShipping</a:t>
            </a:r>
            <a:r>
              <a:rPr lang="en-US" sz="1400" b="1" dirty="0">
                <a:latin typeface="Courier New"/>
                <a:cs typeface="Courier New"/>
              </a:rPr>
              <a:t>() {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const weight = </a:t>
            </a:r>
            <a:r>
              <a:rPr lang="en-US" sz="1400" b="1" dirty="0" err="1">
                <a:latin typeface="Courier New"/>
                <a:cs typeface="Courier New"/>
              </a:rPr>
              <a:t>document.getElementById</a:t>
            </a:r>
            <a:r>
              <a:rPr lang="en-US" sz="1400" b="1" dirty="0">
                <a:latin typeface="Courier New"/>
                <a:cs typeface="Courier New"/>
              </a:rPr>
              <a:t>("weight").value;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const carrier = </a:t>
            </a:r>
            <a:r>
              <a:rPr lang="en-US" sz="1400" b="1" dirty="0" err="1">
                <a:latin typeface="Courier New"/>
                <a:cs typeface="Courier New"/>
              </a:rPr>
              <a:t>document.getElementById</a:t>
            </a:r>
            <a:r>
              <a:rPr lang="en-US" sz="1400" b="1" dirty="0">
                <a:latin typeface="Courier New"/>
                <a:cs typeface="Courier New"/>
              </a:rPr>
              <a:t>("carrier").value;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let cost;</a:t>
            </a:r>
            <a:endParaRPr lang="en-US" dirty="0">
              <a:latin typeface="Courier New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if (carrier === "nova-</a:t>
            </a:r>
            <a:r>
              <a:rPr lang="en-US" sz="1400" b="1" dirty="0" err="1">
                <a:latin typeface="Courier New"/>
                <a:cs typeface="Courier New"/>
              </a:rPr>
              <a:t>poshta</a:t>
            </a:r>
            <a:r>
              <a:rPr lang="en-US" sz="1400" b="1" dirty="0">
                <a:latin typeface="Courier New"/>
                <a:cs typeface="Courier New"/>
              </a:rPr>
              <a:t>") {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cost = weight * 10; // </a:t>
            </a:r>
            <a:r>
              <a:rPr lang="en-US" sz="1400" b="1" dirty="0" err="1">
                <a:latin typeface="Courier New"/>
                <a:cs typeface="Courier New"/>
              </a:rPr>
              <a:t>приклад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формули</a:t>
            </a:r>
            <a:endParaRPr lang="en-US" dirty="0" err="1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} else if (carrier === "</a:t>
            </a:r>
            <a:r>
              <a:rPr lang="en-US" sz="1400" b="1" dirty="0" err="1">
                <a:latin typeface="Courier New"/>
                <a:cs typeface="Courier New"/>
              </a:rPr>
              <a:t>ukrposhta</a:t>
            </a:r>
            <a:r>
              <a:rPr lang="en-US" sz="1400" b="1" dirty="0">
                <a:latin typeface="Courier New"/>
                <a:cs typeface="Courier New"/>
              </a:rPr>
              <a:t>") {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     cost = weight * 15;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}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    </a:t>
            </a:r>
            <a:r>
              <a:rPr lang="en-US" sz="1400" b="1" dirty="0" err="1">
                <a:latin typeface="Courier New"/>
                <a:cs typeface="Courier New"/>
              </a:rPr>
              <a:t>document.getElementById</a:t>
            </a:r>
            <a:r>
              <a:rPr lang="en-US" sz="1400" b="1" dirty="0">
                <a:latin typeface="Courier New"/>
                <a:cs typeface="Courier New"/>
              </a:rPr>
              <a:t>("shipping-cost").</a:t>
            </a:r>
            <a:r>
              <a:rPr lang="en-US" sz="1400" b="1" dirty="0" err="1">
                <a:latin typeface="Courier New"/>
                <a:cs typeface="Courier New"/>
              </a:rPr>
              <a:t>innerText</a:t>
            </a:r>
            <a:r>
              <a:rPr lang="en-US" sz="1400" b="1" dirty="0">
                <a:latin typeface="Courier New"/>
                <a:cs typeface="Courier New"/>
              </a:rPr>
              <a:t> = `</a:t>
            </a:r>
            <a:r>
              <a:rPr lang="en-US" sz="1400" b="1" dirty="0" err="1">
                <a:latin typeface="Courier New"/>
                <a:cs typeface="Courier New"/>
              </a:rPr>
              <a:t>Вартість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доставки</a:t>
            </a:r>
            <a:r>
              <a:rPr lang="en-US" sz="1400" b="1" dirty="0">
                <a:latin typeface="Courier New"/>
                <a:cs typeface="Courier New"/>
              </a:rPr>
              <a:t>: ${cost} </a:t>
            </a:r>
            <a:r>
              <a:rPr lang="en-US" sz="1400" b="1" dirty="0" err="1">
                <a:latin typeface="Courier New"/>
                <a:cs typeface="Courier New"/>
              </a:rPr>
              <a:t>грн</a:t>
            </a:r>
            <a:r>
              <a:rPr lang="en-US" sz="1400" b="1" dirty="0">
                <a:latin typeface="Courier New"/>
                <a:cs typeface="Courier New"/>
              </a:rPr>
              <a:t>`;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Courier New"/>
              </a:rPr>
              <a:t>&lt;/script&gt;</a:t>
            </a:r>
            <a:endParaRPr lang="en-US" dirty="0">
              <a:latin typeface="Courier New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83542-CFA6-23AA-6CB4-706BDBA64AAD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Фрагменти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коду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сервісів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/>
                <a:cs typeface="Times New Roman"/>
              </a:rPr>
              <a:t>нотифікації</a:t>
            </a:r>
            <a:endParaRPr lang="ru-RU" err="1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729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A7BAC-0EBE-8B22-B4BD-8F484CD7A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4CE754-797E-4712-688E-B87CF3073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B63117-6268-BD82-BDB3-8EA0E0995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D932A-73E3-8797-5A94-F8FA3C4D17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5D77C77-5852-7719-59CF-AF331CE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37A89-5E79-9F26-9D55-D62723048586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1C5ABD-2B76-BE80-348A-32F63946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7" y="1030762"/>
            <a:ext cx="7117154" cy="42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37335-31CA-8192-D9FD-6689827C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C0717C-EA68-68A0-69A1-136872802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FF4F0F-07C2-D45A-1AB6-7883F2553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EAA63-4B68-F0FB-278B-1AC30AEEEA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3600654-5C63-9657-9A47-900476671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FEE60-969D-7D47-722C-F771D87D4AF2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Адмін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Панель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186CD8-489B-C256-7A63-ED7133DE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7" y="1030762"/>
            <a:ext cx="7117154" cy="42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9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6534B-16C3-29DA-3F86-066C86B0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EDD41E-D8CE-C0B9-5BCC-B925C3E1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5763F3-D0E3-5F53-B16F-08AA29514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CEF63-899B-DBF9-0A81-65C4B6317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F41CFB-8E51-8CA0-A48E-9618AC3CA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B114-9240-3EEF-1693-BED268AB7BAB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Адмін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Панель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0ECD5C-6715-AE5C-F26B-BB37A14C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44" y="739985"/>
            <a:ext cx="7435250" cy="48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A4324E-C7B2-07C2-15D6-8FB03634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6A263A-DC15-B2B1-1FCC-B7862263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5EDF0F-1175-AE1D-CC3C-BCDAA4FF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61FD1-7C68-31C7-1AB8-9AFDB59FB5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71C03A-B51E-D1DD-3949-23DCB35C9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879AE-020E-1D9B-1239-4BE4DEC39520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Адмін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Панель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F83AC4-869E-296F-1BE8-65F98609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60" y="1119726"/>
            <a:ext cx="6512943" cy="46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E349C-AAF5-9228-EA8E-1AFEFB17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5820DE-5394-BA1C-6340-C857142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4CBD-29DC-FB6C-B8DD-ED72FFE8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94A26-D06E-2E5A-8258-5DBFB0B9B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A0FEA50-38F7-5F1F-E19C-A7368A8F8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3228-9F47-7685-87B5-D3445324B7DB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Контакти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D41085-AAFF-BA61-8C5D-6B3262D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319" y="682634"/>
            <a:ext cx="7792530" cy="53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3DECE-F88E-6EFA-54DA-46091031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966B7D-5C61-7837-5428-8ED1EBF8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636C7D-96B1-033D-C57E-57BC788C7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2B71D-A2BE-95C1-E616-4685269530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7E09388-8848-95A0-75A7-9E3A6FA4B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3C281-0260-8CA8-D2A3-DEC4876D5236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Про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нас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2577B1-ED23-76AF-58C0-A17AEDE9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20" y="618225"/>
            <a:ext cx="7288135" cy="55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3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9218F-4721-79E7-0904-97A1027A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0A3BB2-4E14-4EA9-D54E-1B3346D68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A5197-45EF-795F-1ADB-E925DB38F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DD0FE-B3B5-94C8-88FA-5FA4E79755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МЕТА РОБОТИ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70A015A-EFC7-451A-7C33-21DAC73C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2B92BC-AB82-4A84-3E15-BFC415608D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r>
              <a:rPr lang="en-US" sz="1800" err="1">
                <a:latin typeface="Times New Roman"/>
                <a:cs typeface="Times New Roman"/>
              </a:rPr>
              <a:t>Метою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розробки</a:t>
            </a:r>
            <a:r>
              <a:rPr lang="en-US" sz="1800" dirty="0">
                <a:latin typeface="Times New Roman"/>
                <a:cs typeface="Times New Roman"/>
              </a:rPr>
              <a:t> є </a:t>
            </a:r>
            <a:r>
              <a:rPr lang="en-US" sz="1800" err="1">
                <a:latin typeface="Times New Roman"/>
                <a:cs typeface="Times New Roman"/>
              </a:rPr>
              <a:t>створення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веб-застосунку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для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ефективного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управління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інтернет-магазином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вбудованої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техніки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що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включає</a:t>
            </a:r>
            <a:r>
              <a:rPr lang="en-US" sz="1800" dirty="0">
                <a:latin typeface="Times New Roman"/>
                <a:cs typeface="Times New Roman"/>
              </a:rPr>
              <a:t>:</a:t>
            </a:r>
          </a:p>
          <a:p>
            <a:r>
              <a:rPr lang="en-US" sz="1800" err="1">
                <a:latin typeface="Times New Roman"/>
                <a:cs typeface="Times New Roman"/>
              </a:rPr>
              <a:t>Інвентаризацію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товарів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комплексне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управління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асортиментом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товарів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щоб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забезпечити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своєчасне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оновлення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доступність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продуктів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>
              <a:latin typeface="Times New Roman"/>
              <a:cs typeface="Times New Roman"/>
            </a:endParaRPr>
          </a:p>
          <a:p>
            <a:r>
              <a:rPr lang="en-US" sz="1800" err="1">
                <a:latin typeface="Times New Roman"/>
                <a:cs typeface="Times New Roman"/>
              </a:rPr>
              <a:t>Управління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замовленнями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автоматизація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процесів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оформлення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обробки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доставки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замовлень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що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дозволяє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скоротити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час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обслуговування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клієнтів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>
              <a:latin typeface="Times New Roman"/>
              <a:cs typeface="Times New Roman"/>
            </a:endParaRPr>
          </a:p>
          <a:p>
            <a:r>
              <a:rPr lang="en-US" sz="1800" err="1">
                <a:latin typeface="Times New Roman"/>
                <a:cs typeface="Times New Roman"/>
              </a:rPr>
              <a:t>Рекомендаційна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система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формування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персоналізованих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рекомендацій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для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користувачів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на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основі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їхніх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попередніх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покупок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вподобань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що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покращує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споживчий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досвід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>
              <a:latin typeface="Times New Roman"/>
              <a:cs typeface="Times New Roman"/>
            </a:endParaRPr>
          </a:p>
          <a:p>
            <a:r>
              <a:rPr lang="en-US" sz="1800" err="1">
                <a:latin typeface="Times New Roman"/>
                <a:cs typeface="Times New Roman"/>
              </a:rPr>
              <a:t>Оптимізація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роботи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підвищення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ефективності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процесів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видачі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повернення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товарів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через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зручний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інтерфейс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для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адміністраторів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користувачів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>
              <a:latin typeface="Times New Roman"/>
              <a:cs typeface="Times New Roman"/>
            </a:endParaRPr>
          </a:p>
          <a:p>
            <a:r>
              <a:rPr lang="en-US" sz="1800" err="1">
                <a:latin typeface="Times New Roman"/>
                <a:cs typeface="Times New Roman"/>
              </a:rPr>
              <a:t>Підвищення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рівня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обслуговування</a:t>
            </a:r>
            <a:r>
              <a:rPr lang="en-US" sz="1800" dirty="0">
                <a:latin typeface="Times New Roman"/>
                <a:cs typeface="Times New Roman"/>
              </a:rPr>
              <a:t>: </a:t>
            </a:r>
            <a:r>
              <a:rPr lang="en-US" sz="1800" err="1">
                <a:latin typeface="Times New Roman"/>
                <a:cs typeface="Times New Roman"/>
              </a:rPr>
              <a:t>створення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інтерактивних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елементів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які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сприятимуть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поліпшенню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взаємодії</a:t>
            </a:r>
            <a:r>
              <a:rPr lang="en-US" sz="1800" dirty="0">
                <a:latin typeface="Times New Roman"/>
                <a:cs typeface="Times New Roman"/>
              </a:rPr>
              <a:t> з </a:t>
            </a:r>
            <a:r>
              <a:rPr lang="en-US" sz="1800" err="1">
                <a:latin typeface="Times New Roman"/>
                <a:cs typeface="Times New Roman"/>
              </a:rPr>
              <a:t>клієнтами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та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їхньому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задоволенню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від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покупки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8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9844E-DED7-33E0-E7B4-3C419970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3F90-2CD5-9402-41EC-673791FC1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DE0672-76FB-CCB2-10E0-5BB47B28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A7E42-D730-FF3B-C85B-77EF457D10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CE3A492-C6FB-F526-7F45-F42F6F8CD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B3B29-A8CE-5C9D-3244-8F00E4502674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Про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нас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A94450-DF3D-C0A3-22AA-59ED5787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17" y="774041"/>
            <a:ext cx="7022981" cy="53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6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57820-197C-4D7B-1C08-BAD5E2B5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914008-8EA4-D31C-58D3-AC5655C41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F44382-C8FE-4E72-EF13-0C5576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C1DD2-782C-3D1E-D118-14B4262CBE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628C5BC-777A-27E3-ED98-654202AC6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B3BF6-CBB9-4D67-AA4E-9DA2243231AD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Про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нас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7A2DBB-C740-3911-BF4E-B0BB177E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30" y="779253"/>
            <a:ext cx="7309809" cy="52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18E0-9B26-CA20-943D-CC10A2BF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DCCE8C-8D6D-5458-DF6E-97C9458BE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8F4AB4-46C0-03B9-3E6F-EA925C51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10EF0-EC2C-3792-FCE9-5E3A902CEF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85DE168-FE41-0303-A395-0C4B4F7A2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12031-9724-BEB6-3D9F-7BA500E928CA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Про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нас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карта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0F96C-AE8E-A15E-7100-E6D03611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472" y="746364"/>
            <a:ext cx="6994226" cy="53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8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5E570-BDEA-3522-42EE-4EE190D8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367E9D-6728-7D08-D84A-C50924DDA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F1643D-7F0E-B667-FA0D-37D20D002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AB703-EF5E-0C9C-2997-F2B4AF1580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7D0FA7-6056-8E7D-1A74-C3601A3A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5173F-861E-6B53-436C-559159A590B0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407FD0-F868-E0E8-A415-A270C528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03" y="1105168"/>
            <a:ext cx="6938874" cy="46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4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E6236-CC24-193A-074D-CC8005721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C208F9-A103-27A5-BAD6-09B09D7F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772E0A-06A6-F498-5DB9-2EA1AF757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EFC7E-E305-DFE8-7CDF-C562CD7A12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F893B4B-66D5-7B53-8F23-D94F6B8C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C1775-7798-BC92-86B6-E221C5FCC7EB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D44116-3044-0D4A-7FF2-931C2949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29" y="589471"/>
            <a:ext cx="6386232" cy="56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0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FCC77-665F-C26F-E584-2B6D14691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6A4ED4-C7D6-2BC9-D17F-543AD8139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A3480F-FDAB-CB93-DA16-9EF4B6E73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C6E38-0635-34EB-E2B2-E63E9FD6C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9F338A0-1B65-0B7E-E553-69D79E87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886B6-091F-B348-73FE-2A88FC6F81AA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веб-страниц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EEF9A7-D1AD-E3C0-6EF7-871ECF20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46" y="701795"/>
            <a:ext cx="6608554" cy="5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50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00E8D-45E6-2158-7ABC-EE87DE58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32AF33-5982-0B81-3714-AC1596F6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10C402-80F0-52B6-9250-B07408E0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4AC87-68ED-C61A-02EA-DC64D2328B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40BA11F-DDB4-C9D9-7A08-1C9C4C82C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5BBE2-78C8-0AA9-79D6-A9E80CA53E88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АНТЕРФЕЙС 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F44D1F-A0F4-3C37-2314-AE89C395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4" y="628649"/>
            <a:ext cx="7362287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00688-4E11-097D-767C-BA5B730C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39D5A2-7F1E-993E-317A-9E9EBD204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E6C06D-0AA6-A85E-7294-F53CEDE6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0DC0D-2518-F168-ADF6-3D3B1847D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FC207B-7731-384C-82FD-AD79094C3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CC1EAC-BB97-4D7A-7DA2-7873524735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4D25-41B3-1EAB-41E2-9CDEDC2ACD72}"/>
              </a:ext>
            </a:extLst>
          </p:cNvPr>
          <p:cNvSpPr txBox="1"/>
          <p:nvPr/>
        </p:nvSpPr>
        <p:spPr>
          <a:xfrm>
            <a:off x="681925" y="245131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" sz="2800" err="1">
                <a:solidFill>
                  <a:schemeClr val="bg1"/>
                </a:solidFill>
                <a:latin typeface="Times New Roman"/>
                <a:cs typeface="Times New Roman"/>
              </a:rPr>
              <a:t>Графік</a:t>
            </a:r>
            <a:r>
              <a:rPr lang="ru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ru" sz="2800" err="1">
                <a:solidFill>
                  <a:schemeClr val="bg1"/>
                </a:solidFill>
                <a:latin typeface="Times New Roman"/>
                <a:cs typeface="Times New Roman"/>
              </a:rPr>
              <a:t>продуктивності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Рисунок 5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2555B35-DC54-2481-F664-CC35D2C1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771" y="1160113"/>
            <a:ext cx="7396083" cy="44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05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DE5DE-8B48-F417-C87A-5302D230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423DD8-A8F2-0D2B-6107-293B7CB6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B7DBA5-63EE-0BED-4145-C0968E50D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14D84-8470-817D-AA65-76E54D651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7A04346-5ED9-6F4B-08ED-0B0EA70C2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57C0ED-8C5E-AC53-3CE3-806EDF9259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DE966-FB14-5575-4E6A-580E4E02760F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ВИСНОВКИ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B8CAA-E701-432D-7C3E-A62844AC5473}"/>
              </a:ext>
            </a:extLst>
          </p:cNvPr>
          <p:cNvSpPr txBox="1"/>
          <p:nvPr/>
        </p:nvSpPr>
        <p:spPr>
          <a:xfrm>
            <a:off x="4477549" y="1291379"/>
            <a:ext cx="7147301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indent="450215" algn="ctr"/>
            <a:r>
              <a:rPr lang="en-US" err="1">
                <a:latin typeface="Times New Roman"/>
                <a:cs typeface="Times New Roman"/>
              </a:rPr>
              <a:t>Результати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кваліфікаційної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роботи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ru-RU"/>
          </a:p>
          <a:p>
            <a:pPr marL="457200"/>
            <a:r>
              <a:rPr lang="en-US" sz="1400" dirty="0">
                <a:latin typeface="Times New Roman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cs typeface="Times New Roman"/>
              </a:rPr>
              <a:t>Проведено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всебічний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аналіз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предметної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галузі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розвитку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інтернет-магазинів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457200"/>
            <a:r>
              <a:rPr lang="en-US" sz="1400" dirty="0">
                <a:latin typeface="Times New Roman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cs typeface="Times New Roman"/>
              </a:rPr>
              <a:t>Зосереджено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увагу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потребах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актуальних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проблемах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електронної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комерції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457200"/>
            <a:r>
              <a:rPr lang="en-US" sz="1400" dirty="0">
                <a:latin typeface="Times New Roman"/>
                <a:cs typeface="Times New Roman"/>
              </a:rPr>
              <a:t>в) </a:t>
            </a:r>
            <a:r>
              <a:rPr lang="en-US" sz="1400" dirty="0" err="1">
                <a:latin typeface="Times New Roman"/>
                <a:cs typeface="Times New Roman"/>
              </a:rPr>
              <a:t>Розроблено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веб-платформу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1400" dirty="0">
                <a:latin typeface="Times New Roman"/>
                <a:cs typeface="Times New Roman"/>
              </a:rPr>
              <a:t> "ВКТ", </a:t>
            </a:r>
            <a:r>
              <a:rPr lang="en-US" sz="1400" dirty="0" err="1">
                <a:latin typeface="Times New Roman"/>
                <a:cs typeface="Times New Roman"/>
              </a:rPr>
              <a:t>яка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інтегрує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різноманітні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функції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 marL="914400"/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dirty="0" err="1">
                <a:latin typeface="Times New Roman"/>
                <a:cs typeface="Times New Roman"/>
              </a:rPr>
              <a:t>Калькулятор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вартості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доставки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оцінки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витрат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914400"/>
            <a:r>
              <a:rPr lang="en-US" sz="1400" dirty="0">
                <a:latin typeface="Times New Roman"/>
                <a:cs typeface="Times New Roman"/>
              </a:rPr>
              <a:t>- Модальні </a:t>
            </a:r>
            <a:r>
              <a:rPr lang="en-US" sz="1400" dirty="0" err="1">
                <a:latin typeface="Times New Roman"/>
                <a:cs typeface="Times New Roman"/>
              </a:rPr>
              <a:t>вікна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реєстрації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914400"/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dirty="0" err="1">
                <a:latin typeface="Times New Roman"/>
                <a:cs typeface="Times New Roman"/>
              </a:rPr>
              <a:t>Секції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улюблених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зручності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914400"/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dirty="0" err="1">
                <a:latin typeface="Times New Roman"/>
                <a:cs typeface="Times New Roman"/>
              </a:rPr>
              <a:t>Фільтрація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сортування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покращення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навігації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914400"/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dirty="0" err="1">
                <a:latin typeface="Times New Roman"/>
                <a:cs typeface="Times New Roman"/>
              </a:rPr>
              <a:t>Система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відгуків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підвищення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якості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indent="450215"/>
            <a:r>
              <a:rPr lang="en-US" sz="1400" dirty="0" err="1">
                <a:latin typeface="Times New Roman"/>
                <a:cs typeface="Times New Roman"/>
              </a:rPr>
              <a:t>Висновок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 indent="450215"/>
            <a:r>
              <a:rPr lang="en-US" sz="1400" dirty="0" err="1">
                <a:latin typeface="Times New Roman"/>
                <a:cs typeface="Times New Roman"/>
              </a:rPr>
              <a:t>Створена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платформа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забезпечує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ефективне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управління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продажами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полегшує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процес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покупок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кінцевих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dirty="0" err="1">
                <a:latin typeface="Times New Roman"/>
                <a:cs typeface="Times New Roman"/>
              </a:rPr>
              <a:t>що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підвищує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їхнє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задоволення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лояльність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до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бренду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00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670A7-73E8-7BAF-FDFD-89F9962A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BB9363-BA57-8737-5C84-F983600A4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6D075C-B449-8695-3BA1-7E47ECF0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FB79-00B4-C0B1-A3FF-3E18F8471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ПРОБЛЕМИ ПРЕДМЕТНОЇ ГАЛУЗІ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20DCD4B-1A9D-1B78-6A48-6ECBD0E2A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C6E7FF-EE38-FE89-B090-09F6038B6D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r>
              <a:rPr lang="en-US" sz="1400" dirty="0">
                <a:ea typeface="+mn-lt"/>
                <a:cs typeface="+mn-lt"/>
              </a:rPr>
              <a:t>-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конкуренція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ринку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вбудованої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кухонної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спостерігається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високий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рівень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конкуренції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що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вимагає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постійного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впровадження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нових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технологій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вдосконалення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продуктів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Потреба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у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персоналізації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все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частіше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очікують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індивідуального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підходу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персоналізованих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рекомендацій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які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враховують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їхні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вподобання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стиль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життя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Ефективне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є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критично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важливим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задоволення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попиту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зменшення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витрат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80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магазинів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стикаються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з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переповненими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складами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нестачею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популярних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потребують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легкого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доступу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детальної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включаючи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огляди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порівняння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відгуки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800" err="1">
                <a:latin typeface="Times New Roman"/>
                <a:ea typeface="+mn-lt"/>
                <a:cs typeface="+mn-lt"/>
              </a:rPr>
              <a:t>Часто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ця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інформація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недостатня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важкодоступна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продукції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усвідомленість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щодо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впливу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побутової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довкілля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створює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вимоги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компаній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щоб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їх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були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екологічними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витривалими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відсталість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підприємств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не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використовують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сучасні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технології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автоматизації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процесів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що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призводить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зниження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продуктивності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800" err="1">
                <a:latin typeface="Times New Roman"/>
                <a:ea typeface="+mn-lt"/>
                <a:cs typeface="+mn-lt"/>
              </a:rPr>
              <a:t>конкурентоспроможності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ea typeface="+mn-lt"/>
                <a:cs typeface="+mn-lt"/>
              </a:rPr>
              <a:t>- 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Високі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маркетинг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err="1">
                <a:latin typeface="Times New Roman"/>
                <a:ea typeface="+mn-lt"/>
                <a:cs typeface="+mn-lt"/>
              </a:rPr>
              <a:t>Часом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рекламу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просування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перевищують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окупність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що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змушує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підприємства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шукати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нові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стратегії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залучення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190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C19D8-7DC7-F7AA-BA0C-FC555043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86DAE-F252-F4D7-D334-D8AAD7DA8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8203A8-4568-A35D-340F-DA34689DB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5CE0D-187D-BEAD-EAF2-A4B3C4ADA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АНАЛІЗ КОНКУРЕНТІВ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E43306A-5130-DC55-287C-4A1DF0C16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F76A3-E2FE-E654-7D34-18B025EA96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D8C12185-8772-2D61-51E3-F6DF9EF04F13}"/>
              </a:ext>
            </a:extLst>
          </p:cNvPr>
          <p:cNvSpPr txBox="1">
            <a:spLocks/>
          </p:cNvSpPr>
          <p:nvPr/>
        </p:nvSpPr>
        <p:spPr>
          <a:xfrm>
            <a:off x="8352198" y="671857"/>
            <a:ext cx="3254642" cy="56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F9F7BB22-4176-6E98-8512-0C23B394EC21}"/>
              </a:ext>
            </a:extLst>
          </p:cNvPr>
          <p:cNvSpPr txBox="1">
            <a:spLocks/>
          </p:cNvSpPr>
          <p:nvPr/>
        </p:nvSpPr>
        <p:spPr>
          <a:xfrm>
            <a:off x="4157421" y="309498"/>
            <a:ext cx="4013232" cy="639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Times New Roman"/>
                <a:cs typeface="Times New Roman"/>
              </a:rPr>
              <a:t> </a:t>
            </a:r>
            <a:endParaRPr lang="ru-RU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учасники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техніки</a:t>
            </a: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Розетка</a:t>
            </a:r>
            <a:r>
              <a:rPr lang="en-US" sz="140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Один</a:t>
            </a:r>
            <a:r>
              <a:rPr lang="en-US" sz="140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найбільших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гравців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українському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електронної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комерції</a:t>
            </a:r>
            <a:r>
              <a:rPr lang="en-US" sz="140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 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фільтрацією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параметрами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лояльності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акційні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пропозиції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Вищі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порівнянні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малими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магазинами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Можливі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доставці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через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високі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залишки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Фокстрот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Великий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інтернет-магазин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стабільні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Конкурентоспроможні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Наявність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знижок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акцій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Широкі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можливості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доставки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err="1">
                <a:latin typeface="Times New Roman"/>
                <a:ea typeface="+mn-lt"/>
                <a:cs typeface="Times New Roman"/>
              </a:rPr>
              <a:t>Менший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фокус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преміум-сегмент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err="1">
                <a:latin typeface="Times New Roman"/>
                <a:ea typeface="+mn-lt"/>
                <a:cs typeface="Times New Roman"/>
              </a:rPr>
              <a:t>Відсутність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детальної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деякі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товари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Times New Roman"/>
              </a:rPr>
              <a:t>Comfy.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Мережа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магазинів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електроніку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побутову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різними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ціновими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категоріями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Якісні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описи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Можливість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кредитування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розстрочок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в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обробці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замовлень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Обмежена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кількість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онлайн-консультацій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6994F3F-B123-A569-2422-D6F191972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12015"/>
              </p:ext>
            </p:extLst>
          </p:nvPr>
        </p:nvGraphicFramePr>
        <p:xfrm>
          <a:off x="8180716" y="330679"/>
          <a:ext cx="3864166" cy="6093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165">
                  <a:extLst>
                    <a:ext uri="{9D8B030D-6E8A-4147-A177-3AD203B41FA5}">
                      <a16:colId xmlns:a16="http://schemas.microsoft.com/office/drawing/2014/main" val="2101187236"/>
                    </a:ext>
                  </a:extLst>
                </a:gridCol>
                <a:gridCol w="887923">
                  <a:extLst>
                    <a:ext uri="{9D8B030D-6E8A-4147-A177-3AD203B41FA5}">
                      <a16:colId xmlns:a16="http://schemas.microsoft.com/office/drawing/2014/main" val="270020925"/>
                    </a:ext>
                  </a:extLst>
                </a:gridCol>
                <a:gridCol w="1029183">
                  <a:extLst>
                    <a:ext uri="{9D8B030D-6E8A-4147-A177-3AD203B41FA5}">
                      <a16:colId xmlns:a16="http://schemas.microsoft.com/office/drawing/2014/main" val="543408440"/>
                    </a:ext>
                  </a:extLst>
                </a:gridCol>
                <a:gridCol w="695895">
                  <a:extLst>
                    <a:ext uri="{9D8B030D-6E8A-4147-A177-3AD203B41FA5}">
                      <a16:colId xmlns:a16="http://schemas.microsoft.com/office/drawing/2014/main" val="2831612497"/>
                    </a:ext>
                  </a:extLst>
                </a:gridCol>
              </a:tblGrid>
              <a:tr h="5522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Параметр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Розетта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Фокстрот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Comfy</a:t>
                      </a:r>
                      <a:endParaRPr lang="af-ZA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81554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Асортимент</a:t>
                      </a: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 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Різноманітний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140089"/>
                  </a:ext>
                </a:extLst>
              </a:tr>
              <a:tr h="1005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Ціни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- </a:t>
                      </a: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Конкурентні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3388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Наявність</a:t>
                      </a: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акцій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343404"/>
                  </a:ext>
                </a:extLst>
              </a:tr>
              <a:tr h="10846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Користувацький</a:t>
                      </a: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інтерфейс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93525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Доставка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6611"/>
                  </a:ext>
                </a:extLst>
              </a:tr>
              <a:tr h="12621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Консультації</a:t>
                      </a:r>
                      <a:r>
                        <a:rPr lang="ru-RU" sz="1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Обслуговування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Помірний</a:t>
                      </a:r>
                      <a:endParaRPr lang="ru-R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0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2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DD6A3-1FF5-C8BB-235B-7AE3E511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DED192-B90E-11AE-9CD6-80F57D3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482055-E54D-3B1E-158C-EEA3949A8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EBD39-6750-40DF-5D6A-7ABF22F60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ПОСТАНОВКА ЗАДАЧІ</a:t>
            </a:r>
            <a:endParaRPr lang="ru-RU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6FEEEE5-9A5D-F10B-1E32-90C514F5C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25FD0F-BE53-5B87-87C7-62A446ABA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інтерактивну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веб-платформу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Платформа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має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забезпечити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швидкий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доступ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відповідно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зростаючого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споживчого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попиту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якісну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Вона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повинна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стати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лише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комерційним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інструментом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але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й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якісним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українським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сервісом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потреб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асортиментом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із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каталогу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Забезпечення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актуальності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продукцію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характеристики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Аналіз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поведінки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надання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персоналізованих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підвищує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шанси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продаж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клієнтів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Врахування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ринкових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трендів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новинок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Розробка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простого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легкого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навігації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інтерфейсу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адаптованого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мобільних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пристроїв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ea typeface="+mn-lt"/>
                <a:cs typeface="Times New Roman"/>
              </a:rPr>
              <a:t>Впровадження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налаштувань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адаптації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під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різні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сектори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кастомізацію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дизайну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відображення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публікацію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новин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акції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cs typeface="Times New Roman"/>
              </a:rPr>
              <a:t>Очікувані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результати</a:t>
            </a:r>
            <a:endParaRPr lang="en-US" sz="1400">
              <a:latin typeface="Times New Roman"/>
              <a:cs typeface="Times New Roman"/>
            </a:endParaRPr>
          </a:p>
          <a:p>
            <a:r>
              <a:rPr lang="en-US" sz="1400" err="1">
                <a:latin typeface="Times New Roman"/>
                <a:cs typeface="Times New Roman"/>
              </a:rPr>
              <a:t>Запропоновані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рішення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сприятимуть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підвищенню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ефективності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зручності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використання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інтернет-магазину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позитивно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впливаючи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рівень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задоволеності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клієнтів</a:t>
            </a:r>
            <a:r>
              <a:rPr lang="en-US" sz="1400" dirty="0">
                <a:latin typeface="Times New Roman"/>
                <a:cs typeface="Times New Roman"/>
              </a:rPr>
              <a:t> і </a:t>
            </a:r>
            <a:r>
              <a:rPr lang="en-US" sz="1400" err="1">
                <a:latin typeface="Times New Roman"/>
                <a:cs typeface="Times New Roman"/>
              </a:rPr>
              <a:t>створюючи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позитивний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імідж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бренду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415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A14B7-0ED8-452B-4091-CBC6CBA4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зарисовка, рисунок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D12CE2-BBCD-C8A1-4AB2-2A9493CE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5" y="1104199"/>
            <a:ext cx="11874258" cy="4021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15350D-1B16-1297-701B-40702C4ADDB7}"/>
              </a:ext>
            </a:extLst>
          </p:cNvPr>
          <p:cNvSpPr txBox="1"/>
          <p:nvPr/>
        </p:nvSpPr>
        <p:spPr>
          <a:xfrm>
            <a:off x="1299275" y="266054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USE CASE ДІАГРАМА ДЛЯ ІНТЕРНЕТ МАГАЗИНУ</a:t>
            </a:r>
          </a:p>
        </p:txBody>
      </p:sp>
    </p:spTree>
    <p:extLst>
      <p:ext uri="{BB962C8B-B14F-4D97-AF65-F5344CB8AC3E}">
        <p14:creationId xmlns:p14="http://schemas.microsoft.com/office/powerpoint/2010/main" val="361644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B55F6-D20D-9651-7DBC-571F20DD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77E8B8E-3C56-F52C-12F8-A359B23C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156714"/>
            <a:ext cx="11187638" cy="502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59574-4A79-90EC-DF3F-26319BFC8A89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4FA7-7553-92AD-1D59-92B8E66E26D8}"/>
              </a:ext>
            </a:extLst>
          </p:cNvPr>
          <p:cNvSpPr txBox="1"/>
          <p:nvPr/>
        </p:nvSpPr>
        <p:spPr>
          <a:xfrm>
            <a:off x="1286360" y="6219986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ДІАГРАМА РОЗГОРТАННЯ ПРОГРАМНОЇ СИСТЕМИ</a:t>
            </a:r>
          </a:p>
        </p:txBody>
      </p:sp>
    </p:spTree>
    <p:extLst>
      <p:ext uri="{BB962C8B-B14F-4D97-AF65-F5344CB8AC3E}">
        <p14:creationId xmlns:p14="http://schemas.microsoft.com/office/powerpoint/2010/main" val="29609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84BE8-86D8-9980-3057-1D45CF0D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785B5F-5F50-64B0-750B-F5BA43589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9A1725-E396-0305-D39B-03CF9DE7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44A0F04-1134-8AF4-BC72-BEE0E8D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текст, диаграмм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902A58-DDD7-4115-9BF8-263DE03E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88" y="542925"/>
            <a:ext cx="4895850" cy="5772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E1241-691B-7AA9-B89A-AAFAA2F5DA0A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</p:spTree>
    <p:extLst>
      <p:ext uri="{BB962C8B-B14F-4D97-AF65-F5344CB8AC3E}">
        <p14:creationId xmlns:p14="http://schemas.microsoft.com/office/powerpoint/2010/main" val="183599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5BAC2-AC5E-D826-0DFD-826409D9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BD05B9-D5EF-C422-C38F-F0D46AFE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38A1BA-AD9D-4104-BB4F-F3613B5B2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6000C-7D90-8B6E-51BE-E70D49E6B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B062371-28AC-516D-7FF4-7EBE5AC0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BD02C07-7201-CE4B-57F9-4684BD98FA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sz="1400">
                <a:latin typeface="Times New Roman"/>
                <a:cs typeface="Times New Roman"/>
              </a:rPr>
              <a:t>  </a:t>
            </a:r>
            <a:endParaRPr lang="en-US" sz="1400" err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 err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1. </a:t>
            </a:r>
            <a:r>
              <a:rPr lang="en-US" sz="1400" dirty="0" err="1">
                <a:latin typeface="Times New Roman"/>
                <a:cs typeface="Times New Roman"/>
              </a:rPr>
              <a:t>Мови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програмування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а) JavaScript:</a:t>
            </a:r>
            <a:endParaRPr lang="en-US" dirty="0"/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Фронт-енд</a:t>
            </a:r>
            <a:r>
              <a:rPr lang="en-US" sz="1400" dirty="0">
                <a:latin typeface="Times New Roman"/>
                <a:cs typeface="Times New Roman"/>
              </a:rPr>
              <a:t>: </a:t>
            </a:r>
            <a:r>
              <a:rPr lang="en-US" sz="1400" err="1">
                <a:latin typeface="Times New Roman"/>
                <a:cs typeface="Times New Roman"/>
              </a:rPr>
              <a:t>використання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фреймворків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таких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як</a:t>
            </a:r>
            <a:r>
              <a:rPr lang="en-US" sz="1400" dirty="0">
                <a:latin typeface="Times New Roman"/>
                <a:cs typeface="Times New Roman"/>
              </a:rPr>
              <a:t> React,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створення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динамічного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інтерфейсу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Бек-енд</a:t>
            </a:r>
            <a:r>
              <a:rPr lang="en-US" sz="1400" dirty="0">
                <a:latin typeface="Times New Roman"/>
                <a:cs typeface="Times New Roman"/>
              </a:rPr>
              <a:t>: </a:t>
            </a:r>
            <a:r>
              <a:rPr lang="en-US" sz="1400" err="1">
                <a:latin typeface="Times New Roman"/>
                <a:cs typeface="Times New Roman"/>
              </a:rPr>
              <a:t>завдяки</a:t>
            </a:r>
            <a:r>
              <a:rPr lang="en-US" sz="1400" dirty="0">
                <a:latin typeface="Times New Roman"/>
                <a:cs typeface="Times New Roman"/>
              </a:rPr>
              <a:t> Node.js </a:t>
            </a:r>
            <a:r>
              <a:rPr lang="en-US" sz="1400" err="1">
                <a:latin typeface="Times New Roman"/>
                <a:cs typeface="Times New Roman"/>
              </a:rPr>
              <a:t>забезпечує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обробку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запитів</a:t>
            </a:r>
            <a:r>
              <a:rPr lang="en-US" sz="1400" dirty="0">
                <a:latin typeface="Times New Roman"/>
                <a:cs typeface="Times New Roman"/>
              </a:rPr>
              <a:t> і </a:t>
            </a:r>
            <a:r>
              <a:rPr lang="en-US" sz="1400" err="1">
                <a:latin typeface="Times New Roman"/>
                <a:cs typeface="Times New Roman"/>
              </a:rPr>
              <a:t>управління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даними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2. </a:t>
            </a:r>
            <a:r>
              <a:rPr lang="en-US" sz="1400" err="1">
                <a:latin typeface="Times New Roman"/>
                <a:cs typeface="Times New Roman"/>
              </a:rPr>
              <a:t>Фреймворки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а) React: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Використовується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розробки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інтерактивного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інтерфейсу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користувача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що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дозволяє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динамічно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оновлювати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контент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без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перезагрузки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сторінки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б) Node.js: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Забезпечує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середовище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виконання</a:t>
            </a:r>
            <a:r>
              <a:rPr lang="en-US" sz="1400" dirty="0">
                <a:latin typeface="Times New Roman"/>
                <a:cs typeface="Times New Roman"/>
              </a:rPr>
              <a:t> JavaScript </a:t>
            </a:r>
            <a:r>
              <a:rPr lang="en-US" sz="1400" err="1">
                <a:latin typeface="Times New Roman"/>
                <a:cs typeface="Times New Roman"/>
              </a:rPr>
              <a:t>на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серверній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стороні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що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дозволяє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інтегрувати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фронт-енд</a:t>
            </a:r>
            <a:r>
              <a:rPr lang="en-US" sz="1400" dirty="0">
                <a:latin typeface="Times New Roman"/>
                <a:cs typeface="Times New Roman"/>
              </a:rPr>
              <a:t> і </a:t>
            </a:r>
            <a:r>
              <a:rPr lang="en-US" sz="1400" err="1">
                <a:latin typeface="Times New Roman"/>
                <a:cs typeface="Times New Roman"/>
              </a:rPr>
              <a:t>бек-енд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частини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3. </a:t>
            </a:r>
            <a:r>
              <a:rPr lang="en-US" sz="1400" err="1">
                <a:latin typeface="Times New Roman"/>
                <a:cs typeface="Times New Roman"/>
              </a:rPr>
              <a:t>Бази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Даних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а) PostgreSQL </a:t>
            </a:r>
            <a:r>
              <a:rPr lang="en-US" sz="1400" err="1">
                <a:latin typeface="Times New Roman"/>
                <a:cs typeface="Times New Roman"/>
              </a:rPr>
              <a:t>або</a:t>
            </a:r>
            <a:r>
              <a:rPr lang="en-US" sz="1400" dirty="0">
                <a:latin typeface="Times New Roman"/>
                <a:cs typeface="Times New Roman"/>
              </a:rPr>
              <a:t> MongoDB: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Розробка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реляційних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або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документних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баз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даних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зберігання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інформації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про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користувачів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товари</a:t>
            </a:r>
            <a:r>
              <a:rPr lang="en-US" sz="1400" dirty="0">
                <a:latin typeface="Times New Roman"/>
                <a:cs typeface="Times New Roman"/>
              </a:rPr>
              <a:t> і </a:t>
            </a:r>
            <a:r>
              <a:rPr lang="en-US" sz="1400" err="1">
                <a:latin typeface="Times New Roman"/>
                <a:cs typeface="Times New Roman"/>
              </a:rPr>
              <a:t>замовлення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4. </a:t>
            </a:r>
            <a:r>
              <a:rPr lang="en-US" sz="1400" err="1">
                <a:latin typeface="Times New Roman"/>
                <a:cs typeface="Times New Roman"/>
              </a:rPr>
              <a:t>Структура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Проекту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а) </a:t>
            </a:r>
            <a:r>
              <a:rPr lang="en-US" sz="1400" err="1">
                <a:latin typeface="Times New Roman"/>
                <a:cs typeface="Times New Roman"/>
              </a:rPr>
              <a:t>Фронт-енд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Інтерактивний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інтерфейс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який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взаємодіє</a:t>
            </a:r>
            <a:r>
              <a:rPr lang="en-US" sz="1400" dirty="0">
                <a:latin typeface="Times New Roman"/>
                <a:cs typeface="Times New Roman"/>
              </a:rPr>
              <a:t> з </a:t>
            </a:r>
            <a:r>
              <a:rPr lang="en-US" sz="1400" err="1">
                <a:latin typeface="Times New Roman"/>
                <a:cs typeface="Times New Roman"/>
              </a:rPr>
              <a:t>компонентами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системи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б) </a:t>
            </a:r>
            <a:r>
              <a:rPr lang="en-US" sz="1400" err="1">
                <a:latin typeface="Times New Roman"/>
                <a:cs typeface="Times New Roman"/>
              </a:rPr>
              <a:t>Бек-енд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Відповідальний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обробку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користувацьких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запитів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управління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даними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забезпечення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безпеки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5. </a:t>
            </a:r>
            <a:r>
              <a:rPr lang="en-US" sz="1400" err="1">
                <a:latin typeface="Times New Roman"/>
                <a:cs typeface="Times New Roman"/>
              </a:rPr>
              <a:t>Інші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технології</a:t>
            </a:r>
            <a:endParaRPr lang="en-US" sz="140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а) HTML/CSS: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Використовуються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структуризації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та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стилізації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веб-сторінок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err="1">
                <a:latin typeface="Times New Roman"/>
                <a:cs typeface="Times New Roman"/>
              </a:rPr>
              <a:t>забезпечуючи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привабливий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вигляд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б) RESTful API:</a:t>
            </a:r>
          </a:p>
          <a:p>
            <a:pPr>
              <a:buNone/>
            </a:pPr>
            <a:r>
              <a:rPr lang="en-US" sz="1400" dirty="0">
                <a:latin typeface="Times New Roman"/>
                <a:cs typeface="Times New Roman"/>
              </a:rPr>
              <a:t>- </a:t>
            </a:r>
            <a:r>
              <a:rPr lang="en-US" sz="1400" err="1">
                <a:latin typeface="Times New Roman"/>
                <a:cs typeface="Times New Roman"/>
              </a:rPr>
              <a:t>Створення</a:t>
            </a:r>
            <a:r>
              <a:rPr lang="en-US" sz="1400" dirty="0">
                <a:latin typeface="Times New Roman"/>
                <a:cs typeface="Times New Roman"/>
              </a:rPr>
              <a:t> API </a:t>
            </a:r>
            <a:r>
              <a:rPr lang="en-US" sz="1400" err="1">
                <a:latin typeface="Times New Roman"/>
                <a:cs typeface="Times New Roman"/>
              </a:rPr>
              <a:t>для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забезпечення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взаємодії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між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фронт-енд</a:t>
            </a:r>
            <a:r>
              <a:rPr lang="en-US" sz="1400" dirty="0">
                <a:latin typeface="Times New Roman"/>
                <a:cs typeface="Times New Roman"/>
              </a:rPr>
              <a:t> і </a:t>
            </a:r>
            <a:r>
              <a:rPr lang="en-US" sz="1400" err="1">
                <a:latin typeface="Times New Roman"/>
                <a:cs typeface="Times New Roman"/>
              </a:rPr>
              <a:t>бек-енд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частинами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err="1">
                <a:latin typeface="Times New Roman"/>
                <a:cs typeface="Times New Roman"/>
              </a:rPr>
              <a:t>програми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4A033-1741-D760-D410-2398AE7185E8}"/>
              </a:ext>
            </a:extLst>
          </p:cNvPr>
          <p:cNvSpPr txBox="1"/>
          <p:nvPr/>
        </p:nvSpPr>
        <p:spPr>
          <a:xfrm>
            <a:off x="681925" y="245131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ВИКОРИСТАНІ ТЕХНОЛОГІЇ</a:t>
            </a:r>
          </a:p>
        </p:txBody>
      </p:sp>
    </p:spTree>
    <p:extLst>
      <p:ext uri="{BB962C8B-B14F-4D97-AF65-F5344CB8AC3E}">
        <p14:creationId xmlns:p14="http://schemas.microsoft.com/office/powerpoint/2010/main" val="310589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КВАЛІФІКАЦІЙНА РОБОТА </vt:lpstr>
      <vt:lpstr>МЕТА РОБОТИ  </vt:lpstr>
      <vt:lpstr>ПРОБЛЕМИ ПРЕДМЕТНОЇ ГАЛУЗІ   </vt:lpstr>
      <vt:lpstr>АНАЛІЗ КОНКУРЕНТІВ    </vt:lpstr>
      <vt:lpstr>ПОСТАНОВКА ЗАДАЧІ    </vt:lpstr>
      <vt:lpstr>PowerPoint Presentation</vt:lpstr>
      <vt:lpstr>PowerPoint Presentation</vt:lpstr>
      <vt:lpstr>PowerPoint Presentation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478</cp:revision>
  <dcterms:created xsi:type="dcterms:W3CDTF">2025-06-21T17:26:56Z</dcterms:created>
  <dcterms:modified xsi:type="dcterms:W3CDTF">2025-06-22T07:13:56Z</dcterms:modified>
</cp:coreProperties>
</file>